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2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d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698d388f?pid=520aec33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6_BD.15_1#3310c3a48?pid=1698d388f&amp;color=0,0,0&amp;vtp=1&amp;bbb=1&amp;hb=1&amp;hltap=1"/>
          <p:cNvSpPr/>
          <p:nvPr/>
        </p:nvSpPr>
        <p:spPr>
          <a:xfrm>
            <a:off x="612648" y="954024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开头两句运用了什么手法？有何作用？（6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6_1#3310c3a48?pid=1698d388f&amp;color=0,0,0&amp;vtp=1&amp;bbb=1&amp;hb=1&amp;hla=1"/>
          <p:cNvSpPr/>
          <p:nvPr/>
        </p:nvSpPr>
        <p:spPr>
          <a:xfrm>
            <a:off x="612648" y="1581404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1）这两句运用比兴手法，（1分）以水流向“东西南北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”巧妙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，自然引出对社会人生的深沉感慨。（1分）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2）①水的流向由地势决定，暗喻人的境遇受门第左右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，这一暗喻生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动形象地揭示出在门阀制度下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，出身决定命运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、寒士难以改变处境的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不合理现实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。②同时，诗人借水“泻”与“流”的动态描写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，营造出极具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张力的艺术氛围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，以出人意料的起笔之势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，引发读者的强烈关注与深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，为全诗奠定了愤懑无奈的情感基调。（每点2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b490176f5?pid=1698d388f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“人生亦有命”的“命”具体指什么？请结合全诗分析诗人对“命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”持有怎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b490176f5?pid=1698d388f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1）“命”指在门阀制度下，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门第出身决定人生境遇的既定规则。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出身士族者可世袭高位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，寒士即使才高八斗也难有进身之阶。（2分）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2）诗人对“命”充满矛盾与无奈：①假意顺从，以“人生亦有命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能行叹复坐愁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”故作豁达，实则是面对不公命运的无奈妥协；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②愤懑不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，借“酌酒”自宽，“歌《路难》”，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显露出借酒浇愁愁难消的愤懑，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以及对命运不公的强烈不甘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；③压抑无奈，“心非木石岂无感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”直抒抗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争之意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，却因现实威压“吞声踯躅”，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尽显无力反抗的悲哀。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151308cd8?pid=1698d388f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“酌酒以自宽，举杯断绝歌《路难》”两句塑造了怎样的人物形象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用了何种塑造手法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151308cd8?pid=1698d388f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1）这两句塑造了一位借酒消愁却愁思更甚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、悲愤难平的寒士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2）诗人运用了动作描写和细节描写。“举杯”的动作细节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，展现人物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试图用酒精麻痹内心痛苦的无奈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；“举杯断绝歌《路难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》”，则通过戛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然而止的高歌行为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，将其满腔的愤懑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、对命运不公的抗争与难以言说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的压抑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，以极具张力的方式呈现出来。（2分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）动作与细节的描写相呼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，生动刻画了寒士在现实困境中，既想排遣愁绪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，又因痛苦太过深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沉而无法自抑的复杂心境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ee0a0e6c7?pid=1698d388f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请简要分析“行路难”在诗歌中的表面意义和深层象征意义。（6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ee0a0e6c7?pid=1698d388f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“行路难”的表面意义指现实中道路的艰难险阻。（2分）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层象征意义则指仕途与命运的坎坷，既体现在寒门之士因门阀制度而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怀才不遇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、壮志难酬的困境，也暗含诗人对社会阶层固化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、理想与现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实冲突的悲愤控诉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，折射出诗人在时代枷锁下的无奈与抗争。（4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817b31cf1?pid=1698d388f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诗人发“愁”的原因是什么？（6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817b31cf1?pid=1698d388f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直接原因：诗人怀才不遇、壮志难酬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，其才华与抱负在现实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中无处施展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。（2分）②根本原因：门阀制度的桎梏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，使诗人难以突破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门第限制获得晋升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。这种社会不公与理想破灭的双重压迫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，成为其悲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愤与愁苦的核心根源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03cb5174?pid=520aec33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6_BD#87f1c59d3?pid=403cb517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1081024"/>
            <a:ext cx="740664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6_BD#87f1c59d3?pid=403cb517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5982" y="2236724"/>
            <a:ext cx="6966133" cy="38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78f7cdee.fixed?pid=6f94a8d2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endParaRPr lang="en-US" altLang="zh-CN" sz="4000" dirty="0"/>
          </a:p>
        </p:txBody>
      </p:sp>
      <p:sp>
        <p:nvSpPr>
          <p:cNvPr id="3" name="C_3#078f7cde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078f7cdee.fixed?pid=6f94a8d25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拟行路难（其四）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3200" dirty="0"/>
          </a:p>
        </p:txBody>
      </p:sp>
      <p:sp>
        <p:nvSpPr>
          <p:cNvPr id="5" name="C_3_BD#078f7cdee.fixed?pid=6f94a8d2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拟行路难（其四）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54ddc2f92?lid=54ddc2f92&amp;cid=54ddc2f9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54ddc2f92?lid=54ddc2f92&amp;cid=54ddc2f9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54ddc2f92?lid=520aec331&amp;cid=520aec33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54ddc2f92?lid=520aec331&amp;cid=520aec331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4ddc2f92.fixed?pid=078f7cde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54ddc2f9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97ab8c74?pid=54ddc2f9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b950ec457?htil=1&amp;pid=d97ab8c74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1213" y="1281556"/>
            <a:ext cx="2395728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b950ec457?htil=1&amp;pid=d97ab8c74&amp;color=0,0,0&amp;vtp=1&amp;bbb=1&amp;hb=1&amp;hs=1"/>
          <p:cNvSpPr/>
          <p:nvPr/>
        </p:nvSpPr>
        <p:spPr>
          <a:xfrm>
            <a:off x="612648" y="1135253"/>
            <a:ext cx="8430768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鲍照（约414—466）,字明远,东海（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今山东郯城）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，南朝宋文学家。鲍照的诗风骨遒劲、构想奇妙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“跨两代而孤出”。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他的艺术风格对后世的李白、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岑参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、杜甫等人都有较大影响。他的诗有五言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、七言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和杂言等形式。他的乐府诗突破了传统乐府格律而极</a:t>
            </a:r>
            <a:endParaRPr lang="en-US" altLang="zh-CN" sz="2800" dirty="0"/>
          </a:p>
        </p:txBody>
      </p:sp>
      <p:sp>
        <p:nvSpPr>
          <p:cNvPr id="5" name="P_6_BD#b950ec457?htil=1&amp;pid=d97ab8c74&amp;color=0,0,0&amp;vtp=1&amp;bbb=1&amp;hb=1&amp;hs=1"/>
          <p:cNvSpPr/>
          <p:nvPr/>
        </p:nvSpPr>
        <p:spPr>
          <a:xfrm>
            <a:off x="611994" y="4338510"/>
            <a:ext cx="10968012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富创造力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,思想深沉含蓄,情感抒发得淋漓尽致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,并具有民歌特色。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：《芜城赋》《代东门行》等。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3231864b?pid=54ddc2f9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35de1329e?pid=f3231864b&amp;color=0,0,0&amp;vtp=1&amp;bbb=1&amp;hb=1"/>
          <p:cNvSpPr/>
          <p:nvPr/>
        </p:nvSpPr>
        <p:spPr>
          <a:xfrm>
            <a:off x="612648" y="1135253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魏晋南北朝时期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，门阀制度如一张密不透风的巨网笼罩着整个社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。高级士族子弟仅凭显赫门第，便能平步青云，世袭高位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；而寒门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子弟即使才高八斗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，也常因出身低微，被拒于仕途大门之外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。鲍照便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生于这样的时代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。出身寒微的他，虽怀揣着壮志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，却始终难以冲破阶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层壁垒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。这种对命运不公的愤懑、对理想抱负的执着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，在他心中不断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，最终凝结成《拟行路难》系列诗篇。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0aec331.fixed?pid=078f7cde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520aec33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d5abc79?pid=520aec33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6_BD.1_1#8e6e4edac?pid=1ad5abc79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_2#8e6e4edac?pid=1ad5abc79&amp;color=0,0,0&amp;tib=255,255,255&amp;vip=1#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1661414"/>
            <a:ext cx="4974336" cy="34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2_1#8e6e4edac.blank?pid=1ad5abc79&amp;color=0,0,0&amp;vpa=1&amp;vtp=1"/>
          <p:cNvSpPr/>
          <p:nvPr/>
        </p:nvSpPr>
        <p:spPr>
          <a:xfrm>
            <a:off x="5687568" y="1853438"/>
            <a:ext cx="1343152" cy="33832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隐喻现实</a:t>
            </a:r>
            <a:endParaRPr lang="en-US" altLang="zh-CN" sz="2100" dirty="0"/>
          </a:p>
        </p:txBody>
      </p:sp>
      <p:sp>
        <p:nvSpPr>
          <p:cNvPr id="6" name="QB_6_AN.3_1#8e6e4edac.blank?pid=1ad5abc79&amp;color=0,0,0&amp;vpa=2&amp;vtp=1"/>
          <p:cNvSpPr/>
          <p:nvPr/>
        </p:nvSpPr>
        <p:spPr>
          <a:xfrm>
            <a:off x="5687568" y="3599942"/>
            <a:ext cx="1261872" cy="33832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借酒浇愁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a2b3718ed?pid=1ad5abc79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本诗通过描写①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的现象，形象地揭示了当时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社会中②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制度的不合理性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。诗人以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”自我宽慰，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实则饱含愤懑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；借饮酒断歌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，表达在现实压抑下的无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、哀痛。</a:t>
            </a:r>
            <a:endParaRPr lang="en-US" altLang="zh-CN" sz="2800" dirty="0"/>
          </a:p>
        </p:txBody>
      </p:sp>
      <p:sp>
        <p:nvSpPr>
          <p:cNvPr id="3" name="QB_6_AN.5_1#a2b3718ed.blank?pid=1ad5abc79&amp;color=0,0,0&amp;vpa=3&amp;vtp=1&amp;bbb=1"/>
          <p:cNvSpPr/>
          <p:nvPr/>
        </p:nvSpPr>
        <p:spPr>
          <a:xfrm>
            <a:off x="3823366" y="1085220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水泻平地流向各异</a:t>
            </a:r>
            <a:endParaRPr lang="en-US" altLang="zh-CN" sz="2800" dirty="0"/>
          </a:p>
        </p:txBody>
      </p:sp>
      <p:sp>
        <p:nvSpPr>
          <p:cNvPr id="4" name="QB_6_AN.6_1#a2b3718ed.blank?pid=1ad5abc79&amp;color=0,0,0&amp;vpa=4&amp;vtp=1&amp;bbb=1"/>
          <p:cNvSpPr/>
          <p:nvPr/>
        </p:nvSpPr>
        <p:spPr>
          <a:xfrm>
            <a:off x="2045367" y="17329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门阀</a:t>
            </a:r>
            <a:endParaRPr lang="en-US" altLang="zh-CN" sz="2800" dirty="0"/>
          </a:p>
        </p:txBody>
      </p:sp>
      <p:sp>
        <p:nvSpPr>
          <p:cNvPr id="5" name="QB_6_AN.7_1#a2b3718ed.blank?pid=1ad5abc79&amp;color=0,0,0&amp;vpa=5&amp;vtp=1&amp;bbb=1"/>
          <p:cNvSpPr/>
          <p:nvPr/>
        </p:nvSpPr>
        <p:spPr>
          <a:xfrm>
            <a:off x="7536530" y="1732920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人生亦有命</a:t>
            </a:r>
            <a:endParaRPr lang="en-US" altLang="zh-CN" sz="2800" dirty="0"/>
          </a:p>
        </p:txBody>
      </p:sp>
      <p:sp>
        <p:nvSpPr>
          <p:cNvPr id="6" name="QB_6_AN.8_1#a2b3718ed.blank?pid=1ad5abc79&amp;color=0,0,0&amp;vpa=6&amp;vtp=1&amp;bbb=1"/>
          <p:cNvSpPr/>
          <p:nvPr/>
        </p:nvSpPr>
        <p:spPr>
          <a:xfrm>
            <a:off x="5601366" y="23806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吞声踯躅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3523</Words>
  <Application>WPS 演示</Application>
  <PresentationFormat>宽屏</PresentationFormat>
  <Paragraphs>139</Paragraphs>
  <Slides>15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2025-07-25T03:48:00Z</dcterms:created>
  <dcterms:modified xsi:type="dcterms:W3CDTF">2025-09-04T02:37:52Z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9CE891455912433E9DAC27361CF48C3A_12</vt:lpwstr>
  </property>
  <property fmtid="{D5CDD505-2E9C-101B-9397-08002B2CF9AE}" pid="3" name="KSOProductBuildVer">
    <vt:lpwstr>2052-12.1.0.22529</vt:lpwstr>
  </property>
</Properties>
</file>